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</p:sldMasterIdLst>
  <p:notesMasterIdLst>
    <p:notesMasterId r:id="rId13"/>
  </p:notesMasterIdLst>
  <p:sldIdLst>
    <p:sldId id="257" r:id="rId6"/>
    <p:sldId id="289" r:id="rId7"/>
    <p:sldId id="2147473082" r:id="rId8"/>
    <p:sldId id="2147473101" r:id="rId9"/>
    <p:sldId id="2147473103" r:id="rId10"/>
    <p:sldId id="2147472936" r:id="rId11"/>
    <p:sldId id="2147473099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DA3368-27F1-5FFC-E170-37542C552142}" name="HEVIA-KOCH Pablo, IEA/EMS/RISE" initials="HI" userId="S::pablo.hevia-koch@iea.org::d7c7b984-da97-4375-be1a-8a1f4c99a445" providerId="AD"/>
  <p188:author id="{EA4B9570-95F1-63A0-B081-33666E62C0BA}" name="TAN Sue-Ern, IEA/EXD/GER/SGP" initials="ST" userId="S::sue-ern.tan@iea.org::333b830a-6013-4445-9ce4-2b4bd2454a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63D13-81A2-422B-9B6E-D9095E1E21D6}" v="5" dt="2025-10-26T08:21:11.154"/>
    <p1510:client id="{A7B117F1-4ED1-4D06-7634-5F0EF1183653}" v="44" dt="2025-10-27T08:41:50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99" autoAdjust="0"/>
  </p:normalViewPr>
  <p:slideViewPr>
    <p:cSldViewPr snapToGrid="0">
      <p:cViewPr varScale="1">
        <p:scale>
          <a:sx n="98" d="100"/>
          <a:sy n="98" d="100"/>
        </p:scale>
        <p:origin x="8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14D55-3F6A-4115-BB51-C322C4BA19B6}" type="datetimeFigureOut">
              <a:t>10/27/2025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AF7E-9218-4A7B-967A-EDFBBBF555B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07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3975" y="444500"/>
            <a:ext cx="4064000" cy="2286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063337"/>
            <a:ext cx="5611439" cy="606887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5674-2F74-4782-996D-40F25906E4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1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 panose="020B0604020202020204" pitchFamily="34" charset="0"/>
              <a:buChar char="-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49404-AEEE-4B4E-B616-1BC6E4EEEF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2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7FC49-95A2-1914-9749-B209AA191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F8E43-7E51-C5CD-FCAD-2E4BC81E7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D5A47A-6571-4B1F-E0E9-5CAC9E373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833" indent="-173833">
              <a:spcBef>
                <a:spcPts val="600"/>
              </a:spcBef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19132-0246-A553-4BF9-EC83F6C1E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49404-AEEE-4B4E-B616-1BC6E4EEEF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1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0AF7E-9218-4A7B-967A-EDFBBBF555B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8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9BC9-C59D-4F1C-B5FF-E786600B954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0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49404-AEEE-4B4E-B616-1BC6E4EEEF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5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3102565"/>
            <a:ext cx="11089217" cy="69292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3733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5" y="3810216"/>
            <a:ext cx="11089216" cy="408912"/>
          </a:xfrm>
          <a:prstGeom prst="rect">
            <a:avLst/>
          </a:prstGeom>
        </p:spPr>
        <p:txBody>
          <a:bodyPr lIns="0">
            <a:noAutofit/>
          </a:bodyPr>
          <a:lstStyle>
            <a:lvl1pPr marL="287993" marR="0" indent="-287993" algn="l" defTabSz="1219170" rtl="0" eaLnBrk="1" fontAlgn="auto" latinLnBrk="0" hangingPunct="1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67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Name of presenter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22A76E3-FACB-144E-89F4-0207A42AF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991445" y="979916"/>
            <a:ext cx="1223481" cy="359067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35" y="4214620"/>
            <a:ext cx="11089216" cy="408912"/>
          </a:xfrm>
          <a:prstGeom prst="rect">
            <a:avLst/>
          </a:prstGeom>
        </p:spPr>
        <p:txBody>
          <a:bodyPr lIns="0">
            <a:noAutofit/>
          </a:bodyPr>
          <a:lstStyle>
            <a:lvl1pPr marL="287993" marR="0" indent="-287993" algn="l" defTabSz="1219170" rtl="0" eaLnBrk="1" fontAlgn="auto" latinLnBrk="0" hangingPunct="1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67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Location &amp; date of presentation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24730BF-C0CE-5241-87D1-096A20F0AE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434" y="2056265"/>
            <a:ext cx="2028357" cy="844099"/>
          </a:xfrm>
          <a:prstGeom prst="rect">
            <a:avLst/>
          </a:prstGeom>
        </p:spPr>
      </p:pic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C2E5FB71-DFE3-B444-A769-C71490AF1071}"/>
              </a:ext>
            </a:extLst>
          </p:cNvPr>
          <p:cNvSpPr txBox="1">
            <a:spLocks/>
          </p:cNvSpPr>
          <p:nvPr userDrawn="1"/>
        </p:nvSpPr>
        <p:spPr>
          <a:xfrm>
            <a:off x="10300684" y="6520071"/>
            <a:ext cx="1625600" cy="247627"/>
          </a:xfrm>
          <a:prstGeom prst="rect">
            <a:avLst/>
          </a:prstGeom>
        </p:spPr>
        <p:txBody>
          <a:bodyPr vert="horz" lIns="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3" b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DF463BBC-3631-0E47-99CF-9B840D4BCF9B}" type="slidenum">
              <a:rPr lang="en-US" sz="733" b="0" kern="120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33" b="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40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orient="horz" pos="110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pos="719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and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217986"/>
            <a:ext cx="10657719" cy="522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lang="en-US" sz="2533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5839845"/>
            <a:ext cx="11523133" cy="579689"/>
          </a:xfrm>
          <a:prstGeom prst="rect">
            <a:avLst/>
          </a:prstGeom>
        </p:spPr>
        <p:txBody>
          <a:bodyPr lIns="0" tIns="0" bIns="72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600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34" y="892633"/>
            <a:ext cx="11523133" cy="379160"/>
          </a:xfrm>
          <a:prstGeom prst="rect">
            <a:avLst/>
          </a:prstGeom>
        </p:spPr>
        <p:txBody>
          <a:bodyPr lIns="0"/>
          <a:lstStyle>
            <a:lvl1pPr marL="0" indent="0" algn="ctr">
              <a:spcBef>
                <a:spcPts val="0"/>
              </a:spcBef>
              <a:buNone/>
              <a:defRPr lang="en-US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Graph title, centered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A98B3-082B-774A-9572-CF25819A0B82}"/>
              </a:ext>
            </a:extLst>
          </p:cNvPr>
          <p:cNvSpPr/>
          <p:nvPr userDrawn="1"/>
        </p:nvSpPr>
        <p:spPr>
          <a:xfrm>
            <a:off x="334434" y="768000"/>
            <a:ext cx="11523133" cy="570340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BC6A219-A130-4648-B363-F5ABAB9D8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1823" y="308201"/>
            <a:ext cx="695744" cy="2895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5E2FE6-DF00-CF4E-9C6E-0A053A04CB2A}"/>
              </a:ext>
            </a:extLst>
          </p:cNvPr>
          <p:cNvSpPr/>
          <p:nvPr userDrawn="1"/>
        </p:nvSpPr>
        <p:spPr>
          <a:xfrm>
            <a:off x="4483890" y="6453952"/>
            <a:ext cx="3224221" cy="33600"/>
          </a:xfrm>
          <a:prstGeom prst="rect">
            <a:avLst/>
          </a:prstGeom>
          <a:solidFill>
            <a:srgbClr val="0044FF"/>
          </a:solidFill>
          <a:ln w="6350">
            <a:solidFill>
              <a:srgbClr val="004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99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133" userDrawn="1">
          <p15:clr>
            <a:srgbClr val="FBAE40"/>
          </p15:clr>
        </p15:guide>
        <p15:guide id="4" pos="71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3102565"/>
            <a:ext cx="11089217" cy="69292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3733" b="1" kern="1200" dirty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Presentation Title – 1 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5" y="3810216"/>
            <a:ext cx="11089216" cy="408912"/>
          </a:xfrm>
          <a:prstGeom prst="rect">
            <a:avLst/>
          </a:prstGeom>
        </p:spPr>
        <p:txBody>
          <a:bodyPr lIns="0">
            <a:noAutofit/>
          </a:bodyPr>
          <a:lstStyle>
            <a:lvl1pPr marL="287993" marR="0" indent="-287993" algn="l" defTabSz="1219170" rtl="0" eaLnBrk="1" fontAlgn="auto" latinLnBrk="0" hangingPunct="1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67" kern="1200" baseline="0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Name of presenter</a:t>
            </a:r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B51E1D33-22D2-6941-A9B1-144888E6D90B}"/>
              </a:ext>
            </a:extLst>
          </p:cNvPr>
          <p:cNvSpPr txBox="1">
            <a:spLocks/>
          </p:cNvSpPr>
          <p:nvPr userDrawn="1"/>
        </p:nvSpPr>
        <p:spPr>
          <a:xfrm>
            <a:off x="334433" y="6437691"/>
            <a:ext cx="1625600" cy="332656"/>
          </a:xfrm>
          <a:prstGeom prst="rect">
            <a:avLst/>
          </a:prstGeom>
        </p:spPr>
        <p:txBody>
          <a:bodyPr vert="horz" lIns="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IEA 2025. All rights reserved. </a:t>
            </a:r>
            <a:endParaRPr lang="en-GB" sz="800" b="0">
              <a:solidFill>
                <a:srgbClr val="000000">
                  <a:tint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22A76E3-FACB-144E-89F4-0207A42AF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991445" y="979916"/>
            <a:ext cx="1223481" cy="359067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35" y="4214620"/>
            <a:ext cx="11089216" cy="408912"/>
          </a:xfrm>
          <a:prstGeom prst="rect">
            <a:avLst/>
          </a:prstGeom>
        </p:spPr>
        <p:txBody>
          <a:bodyPr lIns="0">
            <a:noAutofit/>
          </a:bodyPr>
          <a:lstStyle>
            <a:lvl1pPr marL="287993" marR="0" indent="-287993" algn="l" defTabSz="1219170" rtl="0" eaLnBrk="1" fontAlgn="auto" latinLnBrk="0" hangingPunct="1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67" kern="1200" baseline="0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Location &amp; date of presentation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24730BF-C0CE-5241-87D1-096A20F0AE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433" y="1771191"/>
            <a:ext cx="2819048" cy="11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orient="horz" pos="110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pos="719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EE5D73-C830-1143-842D-936CB876E640}"/>
              </a:ext>
            </a:extLst>
          </p:cNvPr>
          <p:cNvSpPr/>
          <p:nvPr userDrawn="1"/>
        </p:nvSpPr>
        <p:spPr>
          <a:xfrm>
            <a:off x="336186" y="5621935"/>
            <a:ext cx="67044" cy="575733"/>
          </a:xfrm>
          <a:prstGeom prst="rect">
            <a:avLst/>
          </a:prstGeom>
          <a:solidFill>
            <a:srgbClr val="014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309034"/>
            <a:ext cx="11089217" cy="57968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667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Century Gothic"/>
                <a:ea typeface="+mj-ea"/>
                <a:cs typeface="Century Gothic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072" y="5604274"/>
            <a:ext cx="10926577" cy="57968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867" b="0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+mn-lt"/>
                <a:ea typeface="+mj-ea"/>
                <a:cs typeface="Century Gothic"/>
              </a:defRPr>
            </a:lvl1pPr>
          </a:lstStyle>
          <a:p>
            <a:pPr lvl="0"/>
            <a:r>
              <a:rPr lang="en-US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34" y="1044616"/>
            <a:ext cx="11089217" cy="37916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lang="en-US" sz="1600" kern="1200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/>
              <a:t>Graph title, centered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09AFF7-D1B6-934B-8C0C-6CF0053708C9}"/>
              </a:ext>
            </a:extLst>
          </p:cNvPr>
          <p:cNvCxnSpPr/>
          <p:nvPr userDrawn="1"/>
        </p:nvCxnSpPr>
        <p:spPr>
          <a:xfrm>
            <a:off x="334434" y="900752"/>
            <a:ext cx="111023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AE8E9CF0-58E5-4841-B1E4-C6CFE4281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2884" y="6319789"/>
            <a:ext cx="784683" cy="326544"/>
          </a:xfrm>
          <a:prstGeom prst="rect">
            <a:avLst/>
          </a:prstGeom>
        </p:spPr>
      </p:pic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B51E1D33-22D2-6941-A9B1-144888E6D90B}"/>
              </a:ext>
            </a:extLst>
          </p:cNvPr>
          <p:cNvSpPr txBox="1">
            <a:spLocks/>
          </p:cNvSpPr>
          <p:nvPr userDrawn="1"/>
        </p:nvSpPr>
        <p:spPr>
          <a:xfrm>
            <a:off x="334433" y="6437691"/>
            <a:ext cx="1625600" cy="332656"/>
          </a:xfrm>
          <a:prstGeom prst="rect">
            <a:avLst/>
          </a:prstGeom>
        </p:spPr>
        <p:txBody>
          <a:bodyPr vert="horz" lIns="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IEA 2025. All rights reserved. </a:t>
            </a:r>
            <a:endParaRPr lang="en-GB" sz="800" b="0">
              <a:solidFill>
                <a:srgbClr val="000000">
                  <a:tint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195" userDrawn="1">
          <p15:clr>
            <a:srgbClr val="FBAE40"/>
          </p15:clr>
        </p15:guide>
        <p15:guide id="4" pos="719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309034"/>
            <a:ext cx="11089217" cy="57968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667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Century Gothic"/>
                <a:ea typeface="+mj-ea"/>
                <a:cs typeface="Century Gothic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A7C0A-1BA5-C74C-BEC1-1A990858C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4" y="1255594"/>
            <a:ext cx="11089217" cy="4945180"/>
          </a:xfrm>
          <a:prstGeom prst="rect">
            <a:avLst/>
          </a:prstGeom>
        </p:spPr>
        <p:txBody>
          <a:bodyPr lIns="0"/>
          <a:lstStyle>
            <a:lvl1pPr marL="191995" indent="-191995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 sz="1867">
                <a:solidFill>
                  <a:schemeClr val="tx1"/>
                </a:solidFill>
              </a:defRPr>
            </a:lvl2pPr>
            <a:lvl3pPr marL="959976" indent="-191995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1199970" indent="-191995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39964" indent="-191995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01048D-91BF-E94B-A19D-664B0F8D9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2884" y="6319789"/>
            <a:ext cx="784683" cy="326544"/>
          </a:xfrm>
          <a:prstGeom prst="rect">
            <a:avLst/>
          </a:prstGeom>
        </p:spPr>
      </p:pic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B51E1D33-22D2-6941-A9B1-144888E6D90B}"/>
              </a:ext>
            </a:extLst>
          </p:cNvPr>
          <p:cNvSpPr txBox="1">
            <a:spLocks/>
          </p:cNvSpPr>
          <p:nvPr userDrawn="1"/>
        </p:nvSpPr>
        <p:spPr>
          <a:xfrm>
            <a:off x="334433" y="6437691"/>
            <a:ext cx="1625600" cy="332656"/>
          </a:xfrm>
          <a:prstGeom prst="rect">
            <a:avLst/>
          </a:prstGeom>
        </p:spPr>
        <p:txBody>
          <a:bodyPr vert="horz" lIns="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IEA 2025. All rights reserved. </a:t>
            </a:r>
            <a:endParaRPr lang="en-GB" sz="800" b="0">
              <a:solidFill>
                <a:srgbClr val="000000">
                  <a:tint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5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pos="719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5F3DF4-8EA0-6440-9F6C-69B61C5548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2406302"/>
            <a:ext cx="11089217" cy="69292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3733" b="1" kern="1200" dirty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Transition slide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35992F8-323D-EF4B-867E-02F746EE3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3118774"/>
            <a:ext cx="11089217" cy="391045"/>
          </a:xfrm>
          <a:prstGeom prst="rect">
            <a:avLst/>
          </a:prstGeom>
        </p:spPr>
        <p:txBody>
          <a:bodyPr lIns="0">
            <a:noAutofit/>
          </a:bodyPr>
          <a:lstStyle>
            <a:lvl1pPr marL="287993" marR="0" indent="-287993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67" kern="1200" baseline="0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Line 1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6184C6-4F83-044B-B28D-60A04D01A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129" y="3528868"/>
            <a:ext cx="11089217" cy="391045"/>
          </a:xfrm>
          <a:prstGeom prst="rect">
            <a:avLst/>
          </a:prstGeom>
        </p:spPr>
        <p:txBody>
          <a:bodyPr lIns="0">
            <a:noAutofit/>
          </a:bodyPr>
          <a:lstStyle>
            <a:lvl1pPr marL="287993" marR="0" indent="-287993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67" kern="1200" baseline="0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Line 2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04B28FF-EA61-7F4F-B711-C64DBC189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2884" y="6319789"/>
            <a:ext cx="784683" cy="326544"/>
          </a:xfrm>
          <a:prstGeom prst="rect">
            <a:avLst/>
          </a:prstGeom>
        </p:spPr>
      </p:pic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B51E1D33-22D2-6941-A9B1-144888E6D90B}"/>
              </a:ext>
            </a:extLst>
          </p:cNvPr>
          <p:cNvSpPr txBox="1">
            <a:spLocks/>
          </p:cNvSpPr>
          <p:nvPr userDrawn="1"/>
        </p:nvSpPr>
        <p:spPr>
          <a:xfrm>
            <a:off x="334433" y="6437691"/>
            <a:ext cx="1625600" cy="332656"/>
          </a:xfrm>
          <a:prstGeom prst="rect">
            <a:avLst/>
          </a:prstGeom>
        </p:spPr>
        <p:txBody>
          <a:bodyPr vert="horz" lIns="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IEA 2025. All rights reserved. </a:t>
            </a:r>
            <a:endParaRPr lang="en-GB" sz="800" b="0">
              <a:solidFill>
                <a:srgbClr val="000000">
                  <a:tint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19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and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217986"/>
            <a:ext cx="10657719" cy="5229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lang="en-US" sz="2533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5839845"/>
            <a:ext cx="11523133" cy="579689"/>
          </a:xfrm>
          <a:prstGeom prst="rect">
            <a:avLst/>
          </a:prstGeom>
        </p:spPr>
        <p:txBody>
          <a:bodyPr lIns="0" tIns="0" bIns="72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600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34" y="892633"/>
            <a:ext cx="11523133" cy="379160"/>
          </a:xfrm>
          <a:prstGeom prst="rect">
            <a:avLst/>
          </a:prstGeom>
        </p:spPr>
        <p:txBody>
          <a:bodyPr lIns="0"/>
          <a:lstStyle>
            <a:lvl1pPr marL="0" indent="0" algn="ctr">
              <a:spcBef>
                <a:spcPts val="0"/>
              </a:spcBef>
              <a:buNone/>
              <a:defRPr lang="en-US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Graph title, centered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A98B3-082B-774A-9572-CF25819A0B82}"/>
              </a:ext>
            </a:extLst>
          </p:cNvPr>
          <p:cNvSpPr/>
          <p:nvPr userDrawn="1"/>
        </p:nvSpPr>
        <p:spPr>
          <a:xfrm>
            <a:off x="334434" y="768000"/>
            <a:ext cx="11523133" cy="570340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BC6A219-A130-4648-B363-F5ABAB9D8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1823" y="308201"/>
            <a:ext cx="695744" cy="2895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5E2FE6-DF00-CF4E-9C6E-0A053A04CB2A}"/>
              </a:ext>
            </a:extLst>
          </p:cNvPr>
          <p:cNvSpPr/>
          <p:nvPr userDrawn="1"/>
        </p:nvSpPr>
        <p:spPr>
          <a:xfrm>
            <a:off x="4483890" y="6453952"/>
            <a:ext cx="3224221" cy="33600"/>
          </a:xfrm>
          <a:prstGeom prst="rect">
            <a:avLst/>
          </a:prstGeom>
          <a:solidFill>
            <a:srgbClr val="0044FF"/>
          </a:solidFill>
          <a:ln w="6350">
            <a:solidFill>
              <a:srgbClr val="004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18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133" userDrawn="1">
          <p15:clr>
            <a:srgbClr val="FBAE40"/>
          </p15:clr>
        </p15:guide>
        <p15:guide id="4" pos="719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A3AB41-103D-7046-8002-2D1DC6323D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1842" y="2981990"/>
            <a:ext cx="2148316" cy="8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1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A0D63407-AD21-644B-BC25-E37B5E48EEB4}"/>
              </a:ext>
            </a:extLst>
          </p:cNvPr>
          <p:cNvSpPr txBox="1">
            <a:spLocks/>
          </p:cNvSpPr>
          <p:nvPr/>
        </p:nvSpPr>
        <p:spPr>
          <a:xfrm>
            <a:off x="334433" y="6437691"/>
            <a:ext cx="1625600" cy="332656"/>
          </a:xfrm>
          <a:prstGeom prst="rect">
            <a:avLst/>
          </a:prstGeom>
        </p:spPr>
        <p:txBody>
          <a:bodyPr vert="horz" lIns="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IEA 2025. All rights reserved. </a:t>
            </a:r>
            <a:endParaRPr lang="en-GB" sz="800" b="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3" r:id="rId2"/>
    <p:sldLayoutId id="2147483704" r:id="rId3"/>
    <p:sldLayoutId id="2147483708" r:id="rId4"/>
    <p:sldLayoutId id="2147483709" r:id="rId5"/>
    <p:sldLayoutId id="2147483722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220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spcBef>
          <a:spcPts val="500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180000" algn="l" defTabSz="914400" rtl="0" eaLnBrk="1" latinLnBrk="0" hangingPunct="1">
        <a:spcBef>
          <a:spcPts val="500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∙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E01DD-E0BF-7D47-A524-13AD45D9C8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432" y="3647866"/>
            <a:ext cx="11089217" cy="692925"/>
          </a:xfr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Energy Security trends in Southeast Asia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93E7B-0CC3-C645-9D81-5A556AEA57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432" y="4887227"/>
            <a:ext cx="11089216" cy="408912"/>
          </a:xfrm>
        </p:spPr>
        <p:txBody>
          <a:bodyPr vert="horz" lIns="0" tIns="45720" rIns="91440" bIns="45720" rtlCol="0" anchor="t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655"/>
            <a:r>
              <a:rPr lang="en-US"/>
              <a:t>Singapore, 28 October 2025</a:t>
            </a:r>
            <a:endParaRPr lang="en-US" sz="2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E602B6-1339-9742-B4D0-B105AA885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3" y="4409553"/>
            <a:ext cx="11089216" cy="408912"/>
          </a:xfrm>
        </p:spPr>
        <p:txBody>
          <a:bodyPr vert="horz" lIns="0" tIns="45720" rIns="91440" bIns="45720" rtlCol="0" anchor="t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655"/>
            <a:r>
              <a:rPr lang="en-US" sz="2400"/>
              <a:t>Sue-Ern </a:t>
            </a:r>
            <a:r>
              <a:rPr lang="en-US"/>
              <a:t>Tan, Head of the IEA Regional Cooperation Centre</a:t>
            </a:r>
          </a:p>
        </p:txBody>
      </p:sp>
    </p:spTree>
    <p:extLst>
      <p:ext uri="{BB962C8B-B14F-4D97-AF65-F5344CB8AC3E}">
        <p14:creationId xmlns:p14="http://schemas.microsoft.com/office/powerpoint/2010/main" val="232055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724033-77B2-E743-8554-1ECCAC4985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Increased ASEAN import requirements through 2030 lead the world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1BF7DA-712F-284A-AEA1-6A8EC7E6A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ASEAN’s increasing product import needs drive broader Asian trade flows. The Middle East and the United States will consolidate position as major product exporters of middle distillates, naphtha and LPG</a:t>
            </a:r>
            <a:r>
              <a:rPr lang="en-GB" dirty="0"/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E5E4D-AA77-F375-4732-73E974E75C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Net product trade, 2024-2030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271E4-94D7-0623-24B7-8F862AB32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" y="1248664"/>
            <a:ext cx="10322560" cy="43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6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1C97E-C0C0-22F5-FA4A-625B35C2F4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988" y="213746"/>
            <a:ext cx="11424540" cy="522985"/>
          </a:xfrm>
        </p:spPr>
        <p:txBody>
          <a:bodyPr lIns="0" tIns="0" rIns="0" bIns="0" anchor="t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uFill>
                  <a:solidFill>
                    <a:srgbClr val="0044FE"/>
                  </a:solidFill>
                </a:uFill>
                <a:latin typeface="Arial"/>
                <a:cs typeface="Arial"/>
              </a:rPr>
              <a:t>Untapped renewable potential in the region with capacity to integrate more</a:t>
            </a:r>
            <a:endParaRPr lang="en-GB" b="0">
              <a:uFill>
                <a:solidFill>
                  <a:srgbClr val="0044FE"/>
                </a:solidFill>
              </a:uFill>
              <a:latin typeface="Arial"/>
              <a:cs typeface="Arial"/>
            </a:endParaRPr>
          </a:p>
          <a:p>
            <a:endParaRPr lang="en-GB">
              <a:uFill>
                <a:solidFill>
                  <a:srgbClr val="0044FE"/>
                </a:solidFill>
              </a:u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C2EA3-3E46-383D-7B35-8D5CBC350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4" y="5725545"/>
            <a:ext cx="11523133" cy="579689"/>
          </a:xfrm>
        </p:spPr>
        <p:txBody>
          <a:bodyPr lIns="0" tIns="0" rIns="91440" bIns="72000" anchor="ctr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latin typeface="Arial"/>
                <a:cs typeface="Arial"/>
              </a:rPr>
              <a:t>Most countries in the region can integrate higher VRE share through 2030 by applying proven measures which do not require significant investments</a:t>
            </a:r>
            <a:endParaRPr lang="en-GB" sz="1800">
              <a:uFill>
                <a:solidFill>
                  <a:srgbClr val="5EBB51"/>
                </a:solidFill>
              </a:uFill>
              <a:latin typeface="Arial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4726B-8FA4-7C68-7FDD-06DCCF4DE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0" tIns="45720" rIns="91440" bIns="45720" anchor="t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>
                <a:latin typeface="Arial"/>
                <a:cs typeface="Arial"/>
              </a:rPr>
              <a:t>Variable renewable energy (VRE) generation share and integration phase assessment of selected countries, 2024-2030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3DBB29-9751-BFD9-D9A6-16FFC530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159" y="1697896"/>
            <a:ext cx="9409312" cy="37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F0A99-B16D-F6DD-428C-6D07F129E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3B7248-D85E-5A1C-B8C3-E6868A4B53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Grid modernisation and expansion is essential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4D341-D23E-42EC-B049-B4CB18C2E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572" y="5820226"/>
            <a:ext cx="11408993" cy="579689"/>
          </a:xfrm>
        </p:spPr>
        <p:txBody>
          <a:bodyPr/>
          <a:lstStyle/>
          <a:p>
            <a:r>
              <a:rPr lang="en-GB" dirty="0"/>
              <a:t>Domestic grid expansion and regional interconnections are key to meeting rising demand for electricity and providing energy security at a country and regional level </a:t>
            </a:r>
            <a:endParaRPr lang="en-GB" dirty="0">
              <a:uFill>
                <a:solidFill>
                  <a:srgbClr val="5EBB51"/>
                </a:solidFill>
              </a:u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187BC15-DE12-6E8A-2385-A2A2BEEDF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433" y="869630"/>
            <a:ext cx="5760000" cy="522985"/>
          </a:xfrm>
        </p:spPr>
        <p:txBody>
          <a:bodyPr/>
          <a:lstStyle/>
          <a:p>
            <a:r>
              <a:rPr lang="en-GB"/>
              <a:t>Installed transmission and distribution line length and annual average investment by scenario for SE Asia, 2023-2050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FDBBA6-2573-7C53-0E2E-E2A658290781}"/>
              </a:ext>
            </a:extLst>
          </p:cNvPr>
          <p:cNvSpPr txBox="1">
            <a:spLocks/>
          </p:cNvSpPr>
          <p:nvPr/>
        </p:nvSpPr>
        <p:spPr>
          <a:xfrm>
            <a:off x="6096000" y="892633"/>
            <a:ext cx="5760000" cy="379160"/>
          </a:xfrm>
          <a:prstGeom prst="rect">
            <a:avLst/>
          </a:prstGeom>
        </p:spPr>
        <p:txBody>
          <a:bodyPr lIns="0"/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defRPr lang="en-US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0000" indent="-180000" algn="l" defTabSz="914400" rtl="0" eaLnBrk="1" latinLnBrk="0" hangingPunct="1"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100000"/>
              <a:buFont typeface="Segoe UI" panose="020B0502040204020203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180000" algn="l" defTabSz="914400" rtl="0" eaLnBrk="1" latinLnBrk="0" hangingPunct="1"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Segoe UI" panose="020B0502040204020203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∙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▫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ASEAN Power Grid</a:t>
            </a:r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6826AE07-3562-7078-8D39-225ADA361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t="799" r="43143" b="715"/>
          <a:stretch>
            <a:fillRect/>
          </a:stretch>
        </p:blipFill>
        <p:spPr>
          <a:xfrm>
            <a:off x="6393987" y="1271794"/>
            <a:ext cx="5371063" cy="4195447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4294606-F24A-00A5-2823-E31F5CA1C233}"/>
              </a:ext>
            </a:extLst>
          </p:cNvPr>
          <p:cNvGrpSpPr/>
          <p:nvPr/>
        </p:nvGrpSpPr>
        <p:grpSpPr>
          <a:xfrm>
            <a:off x="668466" y="1122420"/>
            <a:ext cx="5484603" cy="4658454"/>
            <a:chOff x="668466" y="1122420"/>
            <a:chExt cx="5484603" cy="465845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212E080-3B68-11A9-3D4A-A9E7EE974D0E}"/>
                </a:ext>
              </a:extLst>
            </p:cNvPr>
            <p:cNvGrpSpPr/>
            <p:nvPr/>
          </p:nvGrpSpPr>
          <p:grpSpPr>
            <a:xfrm>
              <a:off x="668466" y="1122420"/>
              <a:ext cx="5484603" cy="4658454"/>
              <a:chOff x="485586" y="1183143"/>
              <a:chExt cx="5484603" cy="465845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4386D5-6786-1226-0F2B-1EEC15BF9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89812"/>
              <a:stretch>
                <a:fillRect/>
              </a:stretch>
            </p:blipFill>
            <p:spPr>
              <a:xfrm>
                <a:off x="485586" y="5413672"/>
                <a:ext cx="5484603" cy="42792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DAC886B-E39E-06E2-2389-9BB2AF0DC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824" t="-11065" r="42256" b="11065"/>
              <a:stretch>
                <a:fillRect/>
              </a:stretch>
            </p:blipFill>
            <p:spPr>
              <a:xfrm>
                <a:off x="1120434" y="1183143"/>
                <a:ext cx="3369515" cy="420050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A933CAF-2EC9-4654-A536-5AEDC2B30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87690" b="22789"/>
              <a:stretch>
                <a:fillRect/>
              </a:stretch>
            </p:blipFill>
            <p:spPr>
              <a:xfrm>
                <a:off x="4485611" y="1652429"/>
                <a:ext cx="728728" cy="3243254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FEA2B9-20F3-91E2-8096-2B3890A07A57}"/>
                </a:ext>
              </a:extLst>
            </p:cNvPr>
            <p:cNvSpPr/>
            <p:nvPr/>
          </p:nvSpPr>
          <p:spPr>
            <a:xfrm>
              <a:off x="3148405" y="4834960"/>
              <a:ext cx="1520086" cy="4740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WEO – ASEAN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64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C05FF175-A6DD-466B-B629-3CFD518453AD}"/>
              </a:ext>
            </a:extLst>
          </p:cNvPr>
          <p:cNvSpPr txBox="1">
            <a:spLocks/>
          </p:cNvSpPr>
          <p:nvPr/>
        </p:nvSpPr>
        <p:spPr>
          <a:xfrm>
            <a:off x="334434" y="5839845"/>
            <a:ext cx="11523133" cy="579689"/>
          </a:xfrm>
          <a:prstGeom prst="rect">
            <a:avLst/>
          </a:prstGeom>
        </p:spPr>
        <p:txBody>
          <a:bodyPr lIns="0" tIns="0" bIns="96000" anchor="ctr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defRPr lang="en-US" sz="1200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40000" indent="-180000" algn="l" defTabSz="914400" rtl="0" eaLnBrk="1" latinLnBrk="0" hangingPunct="1"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100000"/>
              <a:buFont typeface="Segoe UI" panose="020B0502040204020203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180000" algn="l" defTabSz="914400" rtl="0" eaLnBrk="1" latinLnBrk="0" hangingPunct="1"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Segoe UI" panose="020B0502040204020203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∙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▫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5EBB51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Southeast Asia’s energy demand has grown at twice the global average over the past decade and will keep rising.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5EBB51"/>
                </a:solidFill>
              </a:u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DC5D83-EA3B-2F6C-B2B4-71C5CB558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However, investment has fallen behind, and a major scale-up is essential to support the region’s growth.</a:t>
            </a:r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83E53378-A1B2-73EE-7A6D-8B38E833B6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Significant expansion of investment is essential for Southeast Asia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46328FB-7899-F49E-DE57-6A0EB0DBC882}"/>
              </a:ext>
            </a:extLst>
          </p:cNvPr>
          <p:cNvSpPr txBox="1">
            <a:spLocks/>
          </p:cNvSpPr>
          <p:nvPr/>
        </p:nvSpPr>
        <p:spPr>
          <a:xfrm>
            <a:off x="1357380" y="801489"/>
            <a:ext cx="4004733" cy="379160"/>
          </a:xfrm>
          <a:prstGeom prst="rect">
            <a:avLst/>
          </a:prstGeom>
        </p:spPr>
        <p:txBody>
          <a:bodyPr lIns="0" tIns="45720" rIns="91440" bIns="45720" anchor="t"/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defRPr lang="en-US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0000" indent="-180000" algn="l" defTabSz="914400" rtl="0" eaLnBrk="1" latinLnBrk="0" hangingPunct="1"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100000"/>
              <a:buFont typeface="Segoe UI" panose="020B0502040204020203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180000" algn="l" defTabSz="914400" rtl="0" eaLnBrk="1" latinLnBrk="0" hangingPunct="1"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Segoe UI" panose="020B0502040204020203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∙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▫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lumMod val="65000"/>
                </a:prstClr>
              </a:buClr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Annual 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energy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demand growth</a:t>
            </a:r>
          </a:p>
        </p:txBody>
      </p:sp>
      <p:sp>
        <p:nvSpPr>
          <p:cNvPr id="19" name="Rectangle 71">
            <a:extLst>
              <a:ext uri="{FF2B5EF4-FFF2-40B4-BE49-F238E27FC236}">
                <a16:creationId xmlns:a16="http://schemas.microsoft.com/office/drawing/2014/main" id="{7F4E2F29-A0E6-488B-8EDC-C2D66520D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450" y="4812840"/>
            <a:ext cx="503664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World</a:t>
            </a:r>
          </a:p>
        </p:txBody>
      </p:sp>
      <p:sp>
        <p:nvSpPr>
          <p:cNvPr id="20" name="Rectangle 73">
            <a:extLst>
              <a:ext uri="{FF2B5EF4-FFF2-40B4-BE49-F238E27FC236}">
                <a16:creationId xmlns:a16="http://schemas.microsoft.com/office/drawing/2014/main" id="{6F8432F6-0D18-CB26-1F93-AFA9282C2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048" y="4789713"/>
            <a:ext cx="906338" cy="4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Southeast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Asia</a:t>
            </a:r>
          </a:p>
        </p:txBody>
      </p:sp>
      <p:sp>
        <p:nvSpPr>
          <p:cNvPr id="23" name="Rectangle 79">
            <a:extLst>
              <a:ext uri="{FF2B5EF4-FFF2-40B4-BE49-F238E27FC236}">
                <a16:creationId xmlns:a16="http://schemas.microsoft.com/office/drawing/2014/main" id="{5187CA83-396A-829F-0B66-FA10F5735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542" y="5369847"/>
            <a:ext cx="1183217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2015 - 25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A822470E-E579-FA83-469F-E1491184B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7581" y="5369847"/>
            <a:ext cx="80310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2025 – 35</a:t>
            </a:r>
          </a:p>
        </p:txBody>
      </p:sp>
      <p:sp>
        <p:nvSpPr>
          <p:cNvPr id="35" name="Rectangle 71">
            <a:extLst>
              <a:ext uri="{FF2B5EF4-FFF2-40B4-BE49-F238E27FC236}">
                <a16:creationId xmlns:a16="http://schemas.microsoft.com/office/drawing/2014/main" id="{8785D5C0-8A6D-804D-46C8-A89AA1FBC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673" y="4789425"/>
            <a:ext cx="503664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World</a:t>
            </a:r>
          </a:p>
        </p:txBody>
      </p:sp>
      <p:sp>
        <p:nvSpPr>
          <p:cNvPr id="36" name="Rectangle 73">
            <a:extLst>
              <a:ext uri="{FF2B5EF4-FFF2-40B4-BE49-F238E27FC236}">
                <a16:creationId xmlns:a16="http://schemas.microsoft.com/office/drawing/2014/main" id="{11A1C55E-6055-9CDA-F42D-010362265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810" y="4785518"/>
            <a:ext cx="906338" cy="4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Southeast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Asia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7ABE5174-9C8C-A4AB-B7C9-4585E07BAD38}"/>
              </a:ext>
            </a:extLst>
          </p:cNvPr>
          <p:cNvSpPr txBox="1">
            <a:spLocks/>
          </p:cNvSpPr>
          <p:nvPr/>
        </p:nvSpPr>
        <p:spPr>
          <a:xfrm>
            <a:off x="7106219" y="800465"/>
            <a:ext cx="4004733" cy="379160"/>
          </a:xfrm>
          <a:prstGeom prst="rect">
            <a:avLst/>
          </a:prstGeom>
        </p:spPr>
        <p:txBody>
          <a:bodyPr lIns="0"/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defRPr lang="en-US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0000" indent="-180000" algn="l" defTabSz="914400" rtl="0" eaLnBrk="1" latinLnBrk="0" hangingPunct="1"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100000"/>
              <a:buFont typeface="Segoe UI" panose="020B0502040204020203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180000" algn="l" defTabSz="914400" rtl="0" eaLnBrk="1" latinLnBrk="0" hangingPunct="1"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Segoe UI" panose="020B0502040204020203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∙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▫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Annual energy investment growth</a:t>
            </a:r>
          </a:p>
        </p:txBody>
      </p:sp>
      <p:sp>
        <p:nvSpPr>
          <p:cNvPr id="49" name="Rectangle 71">
            <a:extLst>
              <a:ext uri="{FF2B5EF4-FFF2-40B4-BE49-F238E27FC236}">
                <a16:creationId xmlns:a16="http://schemas.microsoft.com/office/drawing/2014/main" id="{AF110E10-939D-7452-A612-5D87A1C5A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462" y="4845484"/>
            <a:ext cx="503664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World</a:t>
            </a:r>
          </a:p>
        </p:txBody>
      </p:sp>
      <p:sp>
        <p:nvSpPr>
          <p:cNvPr id="50" name="Rectangle 73">
            <a:extLst>
              <a:ext uri="{FF2B5EF4-FFF2-40B4-BE49-F238E27FC236}">
                <a16:creationId xmlns:a16="http://schemas.microsoft.com/office/drawing/2014/main" id="{9D69684E-E82C-C9F1-1AD8-8B2090302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948" y="4822357"/>
            <a:ext cx="906338" cy="4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Southeast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Asia</a:t>
            </a:r>
          </a:p>
        </p:txBody>
      </p:sp>
      <p:sp>
        <p:nvSpPr>
          <p:cNvPr id="51" name="Rectangle 79">
            <a:extLst>
              <a:ext uri="{FF2B5EF4-FFF2-40B4-BE49-F238E27FC236}">
                <a16:creationId xmlns:a16="http://schemas.microsoft.com/office/drawing/2014/main" id="{B0D777B3-8D41-0B81-76D5-C44C1376B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574" y="5402491"/>
            <a:ext cx="1183217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2015 - 25</a:t>
            </a:r>
          </a:p>
        </p:txBody>
      </p:sp>
      <p:sp>
        <p:nvSpPr>
          <p:cNvPr id="52" name="Rectangle 82">
            <a:extLst>
              <a:ext uri="{FF2B5EF4-FFF2-40B4-BE49-F238E27FC236}">
                <a16:creationId xmlns:a16="http://schemas.microsoft.com/office/drawing/2014/main" id="{54ED63AE-37A2-AB11-4EAC-5CDF00984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2925" y="5393564"/>
            <a:ext cx="801501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2025 – 35</a:t>
            </a:r>
          </a:p>
        </p:txBody>
      </p:sp>
      <p:sp>
        <p:nvSpPr>
          <p:cNvPr id="56" name="Rectangle 71">
            <a:extLst>
              <a:ext uri="{FF2B5EF4-FFF2-40B4-BE49-F238E27FC236}">
                <a16:creationId xmlns:a16="http://schemas.microsoft.com/office/drawing/2014/main" id="{36823F95-2D17-949A-C353-8DC25EFDB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3328" y="4822069"/>
            <a:ext cx="503664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World</a:t>
            </a:r>
          </a:p>
        </p:txBody>
      </p:sp>
      <p:sp>
        <p:nvSpPr>
          <p:cNvPr id="57" name="Rectangle 73">
            <a:extLst>
              <a:ext uri="{FF2B5EF4-FFF2-40B4-BE49-F238E27FC236}">
                <a16:creationId xmlns:a16="http://schemas.microsoft.com/office/drawing/2014/main" id="{C56D7F45-02AE-BFD2-C1AE-9A1A54C0C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7994" y="4798942"/>
            <a:ext cx="906338" cy="4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Southeast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Asia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CB32E62-0587-998B-2564-6C5027F10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51" y="1096843"/>
            <a:ext cx="4538472" cy="373465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9650BE2-C0D5-5E1A-4228-D399B6E50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902" y="1166649"/>
            <a:ext cx="4549049" cy="363597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0D29F7-B1B4-7A16-4812-95EF16D844C2}"/>
              </a:ext>
            </a:extLst>
          </p:cNvPr>
          <p:cNvCxnSpPr/>
          <p:nvPr/>
        </p:nvCxnSpPr>
        <p:spPr>
          <a:xfrm>
            <a:off x="3325069" y="1209658"/>
            <a:ext cx="3960" cy="43592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22BB5C-4694-1C63-7313-D7D953A46BA6}"/>
              </a:ext>
            </a:extLst>
          </p:cNvPr>
          <p:cNvCxnSpPr>
            <a:cxnSpLocks/>
          </p:cNvCxnSpPr>
          <p:nvPr/>
        </p:nvCxnSpPr>
        <p:spPr>
          <a:xfrm>
            <a:off x="9039265" y="1232442"/>
            <a:ext cx="3960" cy="43841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3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AFCD774-B2D8-D44E-7A2B-05D611F9E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20" y="4133039"/>
            <a:ext cx="2174121" cy="8871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3F1682-831A-E40B-1DDB-13052E89D1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251" y="258251"/>
            <a:ext cx="11002160" cy="522985"/>
          </a:xfr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/>
              <a:t>IEA Regional Cooperation Centre delivers data, analysis, capacity building and training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AECF3-F58D-CA22-86B7-BE35FA1FE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612" y="5981949"/>
            <a:ext cx="11523133" cy="379160"/>
          </a:xfr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/>
              <a:t>Work in partnership with Southeast Asian governments to advance their energy plans and ambitions </a:t>
            </a:r>
            <a:endParaRPr lang="en-GB" sz="1600" b="1"/>
          </a:p>
        </p:txBody>
      </p:sp>
      <p:pic>
        <p:nvPicPr>
          <p:cNvPr id="1026" name="Picture 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54BD84F-04B4-8D6F-4006-7C5DC4C2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642" y="861867"/>
            <a:ext cx="4397084" cy="24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-up of a person&#10;&#10;AI-generated content may be incorrect.">
            <a:extLst>
              <a:ext uri="{FF2B5EF4-FFF2-40B4-BE49-F238E27FC236}">
                <a16:creationId xmlns:a16="http://schemas.microsoft.com/office/drawing/2014/main" id="{6B5DFD43-FF15-6334-222F-753C0F642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70" y="4931700"/>
            <a:ext cx="2127981" cy="9015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FC4D7E5-F835-5564-A7A8-4D94C8503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932" y="4926127"/>
            <a:ext cx="2074694" cy="9071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blue background with orange and pink lines&#10;&#10;AI-generated content may be incorrect.">
            <a:extLst>
              <a:ext uri="{FF2B5EF4-FFF2-40B4-BE49-F238E27FC236}">
                <a16:creationId xmlns:a16="http://schemas.microsoft.com/office/drawing/2014/main" id="{23EC0559-A953-06CC-CD36-7301A46A71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612" y="871578"/>
            <a:ext cx="1475164" cy="21433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B6096C-7423-D320-11AC-D5A02E7549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3769" y="876051"/>
            <a:ext cx="1505099" cy="216774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3921A-EE87-F9E9-C7EB-A25421D822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3771" y="3393528"/>
            <a:ext cx="4225079" cy="2436587"/>
          </a:xfrm>
          <a:prstGeom prst="rect">
            <a:avLst/>
          </a:prstGeom>
        </p:spPr>
      </p:pic>
      <p:pic>
        <p:nvPicPr>
          <p:cNvPr id="13" name="Picture 12" descr="Integrating Solar and Wind in Southeast Asia">
            <a:extLst>
              <a:ext uri="{FF2B5EF4-FFF2-40B4-BE49-F238E27FC236}">
                <a16:creationId xmlns:a16="http://schemas.microsoft.com/office/drawing/2014/main" id="{9C5A9A45-6F30-EEDB-7EC7-62346F8E7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3668" y="1829041"/>
            <a:ext cx="1528692" cy="21433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Global Hydrogen Review 2025">
            <a:extLst>
              <a:ext uri="{FF2B5EF4-FFF2-40B4-BE49-F238E27FC236}">
                <a16:creationId xmlns:a16="http://schemas.microsoft.com/office/drawing/2014/main" id="{9BCEB7F6-E64F-A7D0-C5EF-5101CF1A95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9265" y="1850372"/>
            <a:ext cx="1533145" cy="21220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05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922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_2019 IEA template - NEW branding">
  <a:themeElements>
    <a:clrScheme name="IEA template">
      <a:dk1>
        <a:srgbClr val="000000"/>
      </a:dk1>
      <a:lt1>
        <a:sysClr val="window" lastClr="FFFFFF"/>
      </a:lt1>
      <a:dk2>
        <a:srgbClr val="5EBB51"/>
      </a:dk2>
      <a:lt2>
        <a:srgbClr val="FFFFFF"/>
      </a:lt2>
      <a:accent1>
        <a:srgbClr val="5EBB51"/>
      </a:accent1>
      <a:accent2>
        <a:srgbClr val="4F81BD"/>
      </a:accent2>
      <a:accent3>
        <a:srgbClr val="F79646"/>
      </a:accent3>
      <a:accent4>
        <a:srgbClr val="002060"/>
      </a:accent4>
      <a:accent5>
        <a:srgbClr val="C00000"/>
      </a:accent5>
      <a:accent6>
        <a:srgbClr val="4BACC6"/>
      </a:accent6>
      <a:hlink>
        <a:srgbClr val="5EBB51"/>
      </a:hlink>
      <a:folHlink>
        <a:srgbClr val="5EBB51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CF8E878-AED8-0448-99EF-1A8F626FFDA2}" vid="{516D8F32-7430-AF4A-AC42-5CBB99617C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_x0020_Message xmlns="0bdadf68-62d8-4c4d-a144-0af6173bfc9b" xsi:nil="true"/>
    <CmtInputWF xmlns="0bdadf68-62d8-4c4d-a144-0af6173bfc9b" xsi:nil="true"/>
    <Requester xmlns="0bdadf68-62d8-4c4d-a144-0af6173bfc9b">
      <UserInfo>
        <DisplayName/>
        <AccountId xsi:nil="true"/>
        <AccountType/>
      </UserInfo>
    </Requester>
    <FileShareTo xmlns="0bdadf68-62d8-4c4d-a144-0af6173bfc9b">
      <UserInfo>
        <DisplayName/>
        <AccountId xsi:nil="true"/>
        <AccountType/>
      </UserInfo>
    </FileShareTo>
    <To xmlns="0bb98fb8-af1c-4839-a68c-ee00eec4b2ae">
      <UserInfo>
        <DisplayName/>
        <AccountId xsi:nil="true"/>
        <AccountType/>
      </UserInfo>
    </To>
    <Get_x0020_Approver_x0020_Comments xmlns="0bdadf68-62d8-4c4d-a144-0af6173bfc9b" xsi:nil="true"/>
    <Get_x0020_Input_x0020_Status xmlns="0bdadf68-62d8-4c4d-a144-0af6173bfc9b" xsi:nil="true"/>
    <Approvers xmlns="0bdadf68-62d8-4c4d-a144-0af6173bfc9b">
      <UserInfo>
        <DisplayName/>
        <AccountId xsi:nil="true"/>
        <AccountType/>
      </UserInfo>
    </Approvers>
    <Input_x0020_Due_x0020_Date xmlns="0bdadf68-62d8-4c4d-a144-0af6173bfc9b" xsi:nil="true"/>
    <CC xmlns="0bdadf68-62d8-4c4d-a144-0af6173bfc9b">
      <UserInfo>
        <DisplayName/>
        <AccountId xsi:nil="true"/>
        <AccountType/>
      </UserInfo>
    </C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27F5382098042856841C4FFFFC22B" ma:contentTypeVersion="15" ma:contentTypeDescription="Create a new document." ma:contentTypeScope="" ma:versionID="d3c78342a2c056a79da05d839a9ca08a">
  <xsd:schema xmlns:xsd="http://www.w3.org/2001/XMLSchema" xmlns:xs="http://www.w3.org/2001/XMLSchema" xmlns:p="http://schemas.microsoft.com/office/2006/metadata/properties" xmlns:ns2="7abebfe0-7831-459c-a3ae-052e078c7302" xmlns:ns3="0bb98fb8-af1c-4839-a68c-ee00eec4b2ae" xmlns:ns4="0bdadf68-62d8-4c4d-a144-0af6173bfc9b" targetNamespace="http://schemas.microsoft.com/office/2006/metadata/properties" ma:root="true" ma:fieldsID="2372c119fb06957e5b3f56271344aa96" ns2:_="" ns3:_="" ns4:_="">
    <xsd:import namespace="7abebfe0-7831-459c-a3ae-052e078c7302"/>
    <xsd:import namespace="0bb98fb8-af1c-4839-a68c-ee00eec4b2ae"/>
    <xsd:import namespace="0bdadf68-62d8-4c4d-a144-0af6173bfc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To" minOccurs="0"/>
                <xsd:element ref="ns4:Approvers" minOccurs="0"/>
                <xsd:element ref="ns4:CC" minOccurs="0"/>
                <xsd:element ref="ns4:CmtInputWF" minOccurs="0"/>
                <xsd:element ref="ns4:EMail_x0020_Message" minOccurs="0"/>
                <xsd:element ref="ns4:FileShareTo" minOccurs="0"/>
                <xsd:element ref="ns4:Get_x0020_Approver_x0020_Comments" minOccurs="0"/>
                <xsd:element ref="ns4:Get_x0020_Input_x0020_Status" minOccurs="0"/>
                <xsd:element ref="ns4:Input_x0020_Due_x0020_Date" minOccurs="0"/>
                <xsd:element ref="ns4:Reques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ebfe0-7831-459c-a3ae-052e078c73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98fb8-af1c-4839-a68c-ee00eec4b2ae" elementFormDefault="qualified">
    <xsd:import namespace="http://schemas.microsoft.com/office/2006/documentManagement/types"/>
    <xsd:import namespace="http://schemas.microsoft.com/office/infopath/2007/PartnerControls"/>
    <xsd:element name="To" ma:index="9" nillable="true" ma:displayName="To" ma:list="UserInfo" ma:SearchPeopleOnly="false" ma:SharePointGroup="0" ma:internalName="To" ma:readOnly="false" ma:showField="EMai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adf68-62d8-4c4d-a144-0af6173bfc9b" elementFormDefault="qualified">
    <xsd:import namespace="http://schemas.microsoft.com/office/2006/documentManagement/types"/>
    <xsd:import namespace="http://schemas.microsoft.com/office/infopath/2007/PartnerControls"/>
    <xsd:element name="Approvers" ma:index="11" nillable="true" ma:displayName="Approvers" ma:list="UserInfo" ma:SearchPeopleOnly="false" ma:SharePointGroup="0" ma:internalName="Approv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C" ma:index="12" nillable="true" ma:displayName="CC" ma:list="UserInfo" ma:SearchPeopleOnly="false" ma:SharePointGroup="0" ma:internalName="CC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mtInputWF" ma:index="13" nillable="true" ma:displayName="CmtInputWF" ma:internalName="CmtInputWF">
      <xsd:simpleType>
        <xsd:restriction base="dms:Note"/>
      </xsd:simpleType>
    </xsd:element>
    <xsd:element name="EMail_x0020_Message" ma:index="14" nillable="true" ma:displayName="EMail Message" ma:internalName="EMail_x0020_Message">
      <xsd:simpleType>
        <xsd:restriction base="dms:Note">
          <xsd:maxLength value="255"/>
        </xsd:restriction>
      </xsd:simpleType>
    </xsd:element>
    <xsd:element name="FileShareTo" ma:index="15" nillable="true" ma:displayName="FileShareTo" ma:list="UserInfo" ma:SearchPeopleOnly="false" ma:SharePointGroup="0" ma:internalName="FileShareTo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et_x0020_Approver_x0020_Comments" ma:index="16" nillable="true" ma:displayName="Get Approver Comments" ma:internalName="Get_x0020_Approver_x0020_Comments">
      <xsd:simpleType>
        <xsd:restriction base="dms:Note">
          <xsd:maxLength value="255"/>
        </xsd:restriction>
      </xsd:simpleType>
    </xsd:element>
    <xsd:element name="Get_x0020_Input_x0020_Status" ma:index="17" nillable="true" ma:displayName="Get Input Status" ma:format="Dropdown" ma:internalName="Get_x0020_Input_x0020_Status">
      <xsd:simpleType>
        <xsd:restriction base="dms:Choice">
          <xsd:enumeration value="In progress"/>
          <xsd:enumeration value="Completed"/>
          <xsd:enumeration value="Rejected"/>
          <xsd:enumeration value="Request for change"/>
          <xsd:enumeration value="Approved"/>
          <xsd:enumeration value="Resubmitted"/>
        </xsd:restriction>
      </xsd:simpleType>
    </xsd:element>
    <xsd:element name="Input_x0020_Due_x0020_Date" ma:index="18" nillable="true" ma:displayName="Input Due Date" ma:format="DateTime" ma:internalName="Input_x0020_Due_x0020_Date">
      <xsd:simpleType>
        <xsd:restriction base="dms:DateTime"/>
      </xsd:simpleType>
    </xsd:element>
    <xsd:element name="Requester" ma:index="19" nillable="true" ma:displayName="Requester" ma:list="UserInfo" ma:SharePointGroup="0" ma:internalName="Request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EBEB7E-14A3-43BD-983F-9D4F2FD77775}">
  <ds:schemaRefs>
    <ds:schemaRef ds:uri="http://schemas.microsoft.com/office/2006/metadata/properties"/>
    <ds:schemaRef ds:uri="http://purl.org/dc/elements/1.1/"/>
    <ds:schemaRef ds:uri="http://purl.org/dc/dcmitype/"/>
    <ds:schemaRef ds:uri="f4a2a460-2b4d-4ade-878e-baa44d004c33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26aafb3-d27e-42da-990c-941c71af358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A70113-FFA1-48FD-B134-06E33B8C42A0}"/>
</file>

<file path=customXml/itemProps3.xml><?xml version="1.0" encoding="utf-8"?>
<ds:datastoreItem xmlns:ds="http://schemas.openxmlformats.org/officeDocument/2006/customXml" ds:itemID="{5D65339E-F896-4D8B-8780-A318179C50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284</Words>
  <Application>Microsoft Office PowerPoint</Application>
  <PresentationFormat>Widescreen</PresentationFormat>
  <Paragraphs>44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Century Gothic</vt:lpstr>
      <vt:lpstr>Segoe UI</vt:lpstr>
      <vt:lpstr>office theme</vt:lpstr>
      <vt:lpstr>_2019 IEA template - NEW branding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Elaine LIM (EMA)</dc:creator>
  <cp:lastModifiedBy>user</cp:lastModifiedBy>
  <cp:revision>25</cp:revision>
  <dcterms:created xsi:type="dcterms:W3CDTF">2025-10-15T09:23:21Z</dcterms:created>
  <dcterms:modified xsi:type="dcterms:W3CDTF">2025-10-27T11:22:33Z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0x01010094427F5382098042856841C4FFFFC22B</vt:lpwstr>
  </property>
  <property fmtid="{D5CDD505-2E9C-101B-9397-08002B2CF9AE}" pid="3" name="MediaServiceImageTags">
    <vt:lpwstr/>
  </property>
  <property fmtid="{D5CDD505-2E9C-101B-9397-08002B2CF9AE}" pid="4" name="MSIP_Label_7547d8fe-f8e0-4027-ab5c-9aff98a576a8_Enabled">
    <vt:lpwstr>true</vt:lpwstr>
  </property>
  <property fmtid="{D5CDD505-2E9C-101B-9397-08002B2CF9AE}" pid="5" name="MSIP_Label_7547d8fe-f8e0-4027-ab5c-9aff98a576a8_SetDate">
    <vt:lpwstr>2025-10-16T08:09:41Z</vt:lpwstr>
  </property>
  <property fmtid="{D5CDD505-2E9C-101B-9397-08002B2CF9AE}" pid="6" name="MSIP_Label_7547d8fe-f8e0-4027-ab5c-9aff98a576a8_Method">
    <vt:lpwstr>Privileged</vt:lpwstr>
  </property>
  <property fmtid="{D5CDD505-2E9C-101B-9397-08002B2CF9AE}" pid="7" name="MSIP_Label_7547d8fe-f8e0-4027-ab5c-9aff98a576a8_Name">
    <vt:lpwstr>RESTRICTED</vt:lpwstr>
  </property>
  <property fmtid="{D5CDD505-2E9C-101B-9397-08002B2CF9AE}" pid="8" name="MSIP_Label_7547d8fe-f8e0-4027-ab5c-9aff98a576a8_SiteId">
    <vt:lpwstr>fe3d9bf9-cec4-4361-8b78-e6f3edbaa3d0</vt:lpwstr>
  </property>
  <property fmtid="{D5CDD505-2E9C-101B-9397-08002B2CF9AE}" pid="9" name="MSIP_Label_7547d8fe-f8e0-4027-ab5c-9aff98a576a8_ActionId">
    <vt:lpwstr>d3fd5b96-ad45-45c0-8331-326c7936a3c6</vt:lpwstr>
  </property>
  <property fmtid="{D5CDD505-2E9C-101B-9397-08002B2CF9AE}" pid="10" name="MSIP_Label_7547d8fe-f8e0-4027-ab5c-9aff98a576a8_ContentBits">
    <vt:lpwstr>0</vt:lpwstr>
  </property>
  <property fmtid="{D5CDD505-2E9C-101B-9397-08002B2CF9AE}" pid="11" name="MSIP_Label_7547d8fe-f8e0-4027-ab5c-9aff98a576a8_Tag">
    <vt:lpwstr>10, 0, 1, 1</vt:lpwstr>
  </property>
  <property fmtid="{D5CDD505-2E9C-101B-9397-08002B2CF9AE}" pid="12" name="MSIP_Label_54803508-8490-4252-b331-d9b72689e942_Enabled">
    <vt:lpwstr>true</vt:lpwstr>
  </property>
  <property fmtid="{D5CDD505-2E9C-101B-9397-08002B2CF9AE}" pid="13" name="MSIP_Label_54803508-8490-4252-b331-d9b72689e942_SetDate">
    <vt:lpwstr>2025-10-27T09:35:58Z</vt:lpwstr>
  </property>
  <property fmtid="{D5CDD505-2E9C-101B-9397-08002B2CF9AE}" pid="14" name="MSIP_Label_54803508-8490-4252-b331-d9b72689e942_Method">
    <vt:lpwstr>Privileged</vt:lpwstr>
  </property>
  <property fmtid="{D5CDD505-2E9C-101B-9397-08002B2CF9AE}" pid="15" name="MSIP_Label_54803508-8490-4252-b331-d9b72689e942_Name">
    <vt:lpwstr>Non Sensitive_0</vt:lpwstr>
  </property>
  <property fmtid="{D5CDD505-2E9C-101B-9397-08002B2CF9AE}" pid="16" name="MSIP_Label_54803508-8490-4252-b331-d9b72689e942_SiteId">
    <vt:lpwstr>0b11c524-9a1c-4e1b-84cb-6336aefc2243</vt:lpwstr>
  </property>
  <property fmtid="{D5CDD505-2E9C-101B-9397-08002B2CF9AE}" pid="17" name="MSIP_Label_54803508-8490-4252-b331-d9b72689e942_ActionId">
    <vt:lpwstr>f41903ca-7141-402f-bea5-9b3690cb7bbc</vt:lpwstr>
  </property>
  <property fmtid="{D5CDD505-2E9C-101B-9397-08002B2CF9AE}" pid="18" name="MSIP_Label_54803508-8490-4252-b331-d9b72689e942_ContentBits">
    <vt:lpwstr>0</vt:lpwstr>
  </property>
  <property fmtid="{D5CDD505-2E9C-101B-9397-08002B2CF9AE}" pid="19" name="MSIP_Label_54803508-8490-4252-b331-d9b72689e942_Tag">
    <vt:lpwstr>10, 0, 1, 1</vt:lpwstr>
  </property>
</Properties>
</file>